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0"/>
  </p:notesMasterIdLst>
  <p:handoutMasterIdLst>
    <p:handoutMasterId r:id="rId11"/>
  </p:handoutMasterIdLst>
  <p:sldIdLst>
    <p:sldId id="356" r:id="rId2"/>
    <p:sldId id="401" r:id="rId3"/>
    <p:sldId id="402" r:id="rId4"/>
    <p:sldId id="403" r:id="rId5"/>
    <p:sldId id="417" r:id="rId6"/>
    <p:sldId id="418" r:id="rId7"/>
    <p:sldId id="415" r:id="rId8"/>
    <p:sldId id="416" r:id="rId9"/>
  </p:sldIdLst>
  <p:sldSz cx="9326563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1920" y="144"/>
      </p:cViewPr>
      <p:guideLst>
        <p:guide orient="horz" pos="2160"/>
        <p:guide pos="2937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D0879335-F6B8-4370-AFB1-9F102AE6FD9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0BB6308D-EC23-4386-8514-E5364DDC850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4" name="Rectangle 4">
            <a:extLst>
              <a:ext uri="{FF2B5EF4-FFF2-40B4-BE49-F238E27FC236}">
                <a16:creationId xmlns:a16="http://schemas.microsoft.com/office/drawing/2014/main" id="{C440558D-04B6-47D4-A435-F99EF32A0A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5" name="Rectangle 5">
            <a:extLst>
              <a:ext uri="{FF2B5EF4-FFF2-40B4-BE49-F238E27FC236}">
                <a16:creationId xmlns:a16="http://schemas.microsoft.com/office/drawing/2014/main" id="{163AE14D-36EE-403F-83F3-BCF8A66D406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C7FE45F1-2A64-49C3-9256-D13020688E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DBAFF02-9303-4D39-A507-D153AF5A2A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9F03A58-42E2-46BE-900D-0CF74053CFA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7FDFB219-69AB-441D-A700-E36D7C672F2C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98550" y="685800"/>
            <a:ext cx="46609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0C1BAD97-150B-49D2-8559-E7BA383196D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4101BBD5-8A0F-4829-A734-BA9981EF74F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E6403CDA-4819-4AA3-9E60-04D2E8F1BD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375FB14-15F7-4878-B64F-1DC543C9A1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3C82D845-10FE-45A8-8E40-22491AFECA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82918DA-9C70-44B9-977B-B05C226FB626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67F25991-731D-464C-A0DF-6544C7034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8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0E79C33C-1BB6-4E91-9832-39DDE2828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b="0" i="1"/>
              <a:t>13</a:t>
            </a:r>
          </a:p>
        </p:txBody>
      </p:sp>
      <p:sp>
        <p:nvSpPr>
          <p:cNvPr id="7173" name="Rectangle 4">
            <a:extLst>
              <a:ext uri="{FF2B5EF4-FFF2-40B4-BE49-F238E27FC236}">
                <a16:creationId xmlns:a16="http://schemas.microsoft.com/office/drawing/2014/main" id="{B2E41686-AADB-46AD-8C1F-5A658A522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8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7174" name="Rectangle 5">
            <a:extLst>
              <a:ext uri="{FF2B5EF4-FFF2-40B4-BE49-F238E27FC236}">
                <a16:creationId xmlns:a16="http://schemas.microsoft.com/office/drawing/2014/main" id="{674FD790-EA43-46CB-BA7B-EC6D03EDB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8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7175" name="Rectangle 6">
            <a:extLst>
              <a:ext uri="{FF2B5EF4-FFF2-40B4-BE49-F238E27FC236}">
                <a16:creationId xmlns:a16="http://schemas.microsoft.com/office/drawing/2014/main" id="{0050A179-D5D7-445B-8C93-AC5F4F966B6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692150"/>
            <a:ext cx="4645025" cy="3416300"/>
          </a:xfrm>
          <a:ln w="12700" cap="flat">
            <a:solidFill>
              <a:schemeClr val="tx1"/>
            </a:solidFill>
          </a:ln>
        </p:spPr>
      </p:sp>
      <p:sp>
        <p:nvSpPr>
          <p:cNvPr id="7176" name="Rectangle 7">
            <a:extLst>
              <a:ext uri="{FF2B5EF4-FFF2-40B4-BE49-F238E27FC236}">
                <a16:creationId xmlns:a16="http://schemas.microsoft.com/office/drawing/2014/main" id="{F29B0437-D8E7-486B-B078-F21743F80AF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917C8185-C17B-426B-BDA9-4762468F4F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125863B-C46E-40F1-9C99-EA7C6AF3CE30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0963F227-8183-4247-9954-7DFB829C9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8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D001ED2E-BCC8-4734-A4FD-1BAB81BAD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b="0" i="1"/>
              <a:t>13</a:t>
            </a:r>
          </a:p>
        </p:txBody>
      </p:sp>
      <p:sp>
        <p:nvSpPr>
          <p:cNvPr id="9221" name="Rectangle 4">
            <a:extLst>
              <a:ext uri="{FF2B5EF4-FFF2-40B4-BE49-F238E27FC236}">
                <a16:creationId xmlns:a16="http://schemas.microsoft.com/office/drawing/2014/main" id="{BDA9F152-CB41-4FE4-B461-664B37DDD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8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9222" name="Rectangle 5">
            <a:extLst>
              <a:ext uri="{FF2B5EF4-FFF2-40B4-BE49-F238E27FC236}">
                <a16:creationId xmlns:a16="http://schemas.microsoft.com/office/drawing/2014/main" id="{19970083-721E-4C0A-AE56-12EE9DE5B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8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9223" name="Rectangle 6">
            <a:extLst>
              <a:ext uri="{FF2B5EF4-FFF2-40B4-BE49-F238E27FC236}">
                <a16:creationId xmlns:a16="http://schemas.microsoft.com/office/drawing/2014/main" id="{5E1F8188-6A23-4392-8077-59990A4387E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692150"/>
            <a:ext cx="4645025" cy="3416300"/>
          </a:xfrm>
          <a:ln w="12700" cap="flat">
            <a:solidFill>
              <a:schemeClr val="tx1"/>
            </a:solidFill>
          </a:ln>
        </p:spPr>
      </p:sp>
      <p:sp>
        <p:nvSpPr>
          <p:cNvPr id="9224" name="Rectangle 7">
            <a:extLst>
              <a:ext uri="{FF2B5EF4-FFF2-40B4-BE49-F238E27FC236}">
                <a16:creationId xmlns:a16="http://schemas.microsoft.com/office/drawing/2014/main" id="{9451D16F-3B44-4E28-9C3C-204DC47F09F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EF611C67-AFA6-411A-B0F6-417ECEDC08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923D109-C647-49FD-9C97-7603F77E944E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1267" name="Rectangle 2050">
            <a:extLst>
              <a:ext uri="{FF2B5EF4-FFF2-40B4-BE49-F238E27FC236}">
                <a16:creationId xmlns:a16="http://schemas.microsoft.com/office/drawing/2014/main" id="{A5C93195-0F78-4F5E-915E-F57425AA2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8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11268" name="Rectangle 2051">
            <a:extLst>
              <a:ext uri="{FF2B5EF4-FFF2-40B4-BE49-F238E27FC236}">
                <a16:creationId xmlns:a16="http://schemas.microsoft.com/office/drawing/2014/main" id="{205D5249-9E38-49EA-9AF1-D3845377D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b="0" i="1"/>
              <a:t>13</a:t>
            </a:r>
          </a:p>
        </p:txBody>
      </p:sp>
      <p:sp>
        <p:nvSpPr>
          <p:cNvPr id="11269" name="Rectangle 2052">
            <a:extLst>
              <a:ext uri="{FF2B5EF4-FFF2-40B4-BE49-F238E27FC236}">
                <a16:creationId xmlns:a16="http://schemas.microsoft.com/office/drawing/2014/main" id="{9529E499-D656-4538-8878-D4BCF0370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8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11270" name="Rectangle 2053">
            <a:extLst>
              <a:ext uri="{FF2B5EF4-FFF2-40B4-BE49-F238E27FC236}">
                <a16:creationId xmlns:a16="http://schemas.microsoft.com/office/drawing/2014/main" id="{1F1AA7FE-34F8-42A2-85FB-34E9861B8E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8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11271" name="Rectangle 2054">
            <a:extLst>
              <a:ext uri="{FF2B5EF4-FFF2-40B4-BE49-F238E27FC236}">
                <a16:creationId xmlns:a16="http://schemas.microsoft.com/office/drawing/2014/main" id="{4E1BA7E8-35AF-4B46-8CAD-021B88D7745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692150"/>
            <a:ext cx="4645025" cy="3416300"/>
          </a:xfrm>
          <a:ln w="12700" cap="flat">
            <a:solidFill>
              <a:schemeClr val="tx1"/>
            </a:solidFill>
          </a:ln>
        </p:spPr>
      </p:sp>
      <p:sp>
        <p:nvSpPr>
          <p:cNvPr id="11272" name="Rectangle 2055">
            <a:extLst>
              <a:ext uri="{FF2B5EF4-FFF2-40B4-BE49-F238E27FC236}">
                <a16:creationId xmlns:a16="http://schemas.microsoft.com/office/drawing/2014/main" id="{B6EC1310-F145-45CE-902D-9E07BE84C1D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87C43ED9-B837-4DE8-8828-0F00FCD215DA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188450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EC315D3D-F499-467A-93E1-AC3FC58092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9F1156-1D29-406B-9EC5-520E908E75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64519CBB-32E5-4048-B179-668873A4E3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7" y="336"/>
                <a:ext cx="289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8BA5C291-D1F9-4CE3-A258-897BEF72F7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6C76A986-1019-49D0-A733-D0D86B6018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6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819250E-4759-4A69-A89A-D2DD7EAB4C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8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EFE619CA-A5F3-484D-9858-7FC8ED6999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3CF4B49C-7F4E-427F-842B-79F23D036F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D3C9F85C-A598-4D78-B444-B0B4C0A0469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92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09650" y="1828800"/>
            <a:ext cx="792797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98588" y="3886200"/>
            <a:ext cx="6529387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EEFE5C03-76AA-4F35-856F-2C4891BE14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009650" y="6248400"/>
            <a:ext cx="19431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A9A32191-429F-4E4C-AD44-1E226E3E32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97263" y="6248400"/>
            <a:ext cx="2954337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D740DE45-3B76-4BBA-AA46-5993111ECF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94525" y="6248400"/>
            <a:ext cx="19431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212FD312-9270-4C5C-981F-49CB8CDCEE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7763747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D8C73C4-ECAA-42FD-9B6C-16A651F93E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DDA8871-B815-4DC1-A9F8-62893266E6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EEF5AED-A419-46AC-AEFD-7A8CFC2C61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C80AA-D1E7-4C02-A2D1-8CDE28E7C7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2199232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08838" y="617538"/>
            <a:ext cx="2117725" cy="57070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5663" y="617538"/>
            <a:ext cx="6200775" cy="57070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7263CA2B-908F-433E-B2DA-9EBB49AD76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CDAD585-FE1B-41FD-AECF-B0C42686B7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A7A78AB-D515-40EE-83C3-65B55BE13B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D368F-E1D6-463E-B1A1-90A0DB184C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2033283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55461C0-DB57-4505-AB6D-87D9368CB8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524E5A9-D2FB-412D-9804-D9D230ACBD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2327FDF-4920-46F6-BD53-7B27E08D90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9FB86-7D4E-4205-8DBF-18C418B81C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0661281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4406900"/>
            <a:ext cx="792797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600" y="2906713"/>
            <a:ext cx="792797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E112DA5-B1F8-4D13-B0CB-BC1BCA3A2F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261D2BA8-1109-455A-A6D1-B4983687DE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A86260A0-5D2D-471E-BB61-A46790A941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0F75A-1CE7-4C95-9DDE-2058E49CED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9806325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5663" y="1828800"/>
            <a:ext cx="415925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7313" y="1828800"/>
            <a:ext cx="415925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A6AD0EE-4242-4CB7-ABB0-210ED7CC6B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6418F4EB-C3D8-45FC-8ED0-ECAC8472A7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B0439DB-6F24-467D-86FE-B659F10C41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17F24-B1FA-4B21-A285-101BBD3954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2924630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74638"/>
            <a:ext cx="839311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725" y="1535113"/>
            <a:ext cx="4121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725" y="2174875"/>
            <a:ext cx="4121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7100" y="1535113"/>
            <a:ext cx="4122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7100" y="2174875"/>
            <a:ext cx="4122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9C6867EA-9EC3-48D5-AFC4-7FE62DAE30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5008F7A1-014B-4E74-8B88-16019FC224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3976FD2A-44B0-42D8-8B00-F937BCEF44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BB74A-3218-4C90-BA4F-68DEA9A4CC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3540766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3FF76C4A-9FC2-4582-A4BB-0DEC4CB256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A549AACA-F83A-4590-909D-80FA26842F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6099186B-FD7A-43B6-A3F2-AAD2B263DA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691F8-4707-4840-B17B-10ED931CCE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8011215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173849A1-AE4C-4DE4-BCFC-58D8587B4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2119A3BF-152B-458B-AE43-4DD023D5A5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0AD6510B-B800-4AAA-B331-4BD30BB6E0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7088B-7C88-4254-AB31-81F09F59C4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671064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73050"/>
            <a:ext cx="30686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6488" y="273050"/>
            <a:ext cx="52133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725" y="1435100"/>
            <a:ext cx="30686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9C265D2-515E-4112-B798-5D7262F5F4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434EBBC-94B9-43DD-AAB6-98139DAA69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425920D5-A09A-4319-B06A-7E2159E1E5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D9BD8-9666-48B6-A421-1219E2BA37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9504755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800600"/>
            <a:ext cx="5595938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612775"/>
            <a:ext cx="559593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367338"/>
            <a:ext cx="559593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75E63BA-7F68-45E9-8256-C03415B197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97E1686-6726-4A9A-8089-04850C7DFC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84D1AF0D-AA5C-46DC-A051-606883D93A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E6DFA-42D1-4E1F-986D-32D6B06692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0697676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E04AE11-73C4-4B4D-BFF5-2EAD901D9BC5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25450" y="1098550"/>
            <a:ext cx="447675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b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39F71C9-08DD-468A-81ED-67CF757C0E2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15975" y="1098550"/>
            <a:ext cx="33496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b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128EB14-F3B9-4489-AF0C-C5BDF80E075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52450" y="1520825"/>
            <a:ext cx="430213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b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894208C-DE03-45A6-9C72-79F0C009360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28688" y="1520825"/>
            <a:ext cx="37623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b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58322E5-2521-493E-BE3B-CC8A29BADC8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30175" y="1447800"/>
            <a:ext cx="571500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b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142BB673-0FC0-4A88-9154-B0F6F827DED3}"/>
              </a:ext>
            </a:extLst>
          </p:cNvPr>
          <p:cNvSpPr>
            <a:spLocks noChangeArrowheads="1"/>
          </p:cNvSpPr>
          <p:nvPr/>
        </p:nvSpPr>
        <p:spPr bwMode="gray">
          <a:xfrm>
            <a:off x="777875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b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A4CF32B-276B-4535-89A1-C51F11F3757C}"/>
              </a:ext>
            </a:extLst>
          </p:cNvPr>
          <p:cNvSpPr>
            <a:spLocks noChangeArrowheads="1"/>
          </p:cNvSpPr>
          <p:nvPr/>
        </p:nvSpPr>
        <p:spPr bwMode="gray">
          <a:xfrm>
            <a:off x="452438" y="1781175"/>
            <a:ext cx="838993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b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5ED86ACB-E5E6-446E-803A-C1B7A5BF2A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617538"/>
            <a:ext cx="79486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94A61A83-7967-4469-AD50-5C29C3FFB0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55663" y="1828800"/>
            <a:ext cx="84709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203" name="Rectangle 11">
            <a:extLst>
              <a:ext uri="{FF2B5EF4-FFF2-40B4-BE49-F238E27FC236}">
                <a16:creationId xmlns:a16="http://schemas.microsoft.com/office/drawing/2014/main" id="{83D291CE-494A-4568-9C57-768294BD7BF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33450" y="6324600"/>
            <a:ext cx="1941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04" name="Rectangle 12">
            <a:extLst>
              <a:ext uri="{FF2B5EF4-FFF2-40B4-BE49-F238E27FC236}">
                <a16:creationId xmlns:a16="http://schemas.microsoft.com/office/drawing/2014/main" id="{6C8AED0E-ED40-4B87-9B74-6FB9DF354FA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19475" y="6324600"/>
            <a:ext cx="2954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05" name="Rectangle 13">
            <a:extLst>
              <a:ext uri="{FF2B5EF4-FFF2-40B4-BE49-F238E27FC236}">
                <a16:creationId xmlns:a16="http://schemas.microsoft.com/office/drawing/2014/main" id="{D2FD7DE1-32F3-4CA5-8AB5-C624DCB574D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16738" y="6324600"/>
            <a:ext cx="194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>
                <a:solidFill>
                  <a:schemeClr val="tx1"/>
                </a:solidFill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9E338DFB-E36C-48E2-A957-FA46515D38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ransition>
    <p:random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6">
            <a:extLst>
              <a:ext uri="{FF2B5EF4-FFF2-40B4-BE49-F238E27FC236}">
                <a16:creationId xmlns:a16="http://schemas.microsoft.com/office/drawing/2014/main" id="{949E7278-512B-402C-8203-960644E69F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4CA987A-2C07-4716-8C6E-9EFC44810EE3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9B979E61-EEDA-499A-88D1-B7591A6BED3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b="1" i="1" dirty="0">
                <a:latin typeface="Arial" panose="020B0604020202020204" pitchFamily="34" charset="0"/>
              </a:rPr>
              <a:t>Kitchen Essential Products, </a:t>
            </a:r>
            <a:r>
              <a:rPr lang="en-US" altLang="en-US" sz="3600" b="1" i="1" dirty="0" err="1">
                <a:latin typeface="Arial" panose="020B0604020202020204" pitchFamily="34" charset="0"/>
              </a:rPr>
              <a:t>inc</a:t>
            </a:r>
            <a:r>
              <a:rPr lang="en-US" altLang="en-US" b="1" i="1" dirty="0">
                <a:latin typeface="Arial" panose="020B0604020202020204" pitchFamily="34" charset="0"/>
              </a:rPr>
              <a:t>:</a:t>
            </a:r>
            <a:br>
              <a:rPr lang="en-US" altLang="en-US" b="1" i="1" dirty="0">
                <a:latin typeface="Arial" panose="020B0604020202020204" pitchFamily="34" charset="0"/>
              </a:rPr>
            </a:br>
            <a:r>
              <a:rPr lang="en-US" altLang="en-US" b="1" i="1" dirty="0">
                <a:latin typeface="Arial" panose="020B0604020202020204" pitchFamily="34" charset="0"/>
              </a:rPr>
              <a:t> </a:t>
            </a:r>
            <a:r>
              <a:rPr lang="en-US" altLang="en-US" sz="3600" b="1" i="1" dirty="0">
                <a:latin typeface="Arial" panose="020B0604020202020204" pitchFamily="34" charset="0"/>
              </a:rPr>
              <a:t>Student Coaching Notes</a:t>
            </a:r>
            <a:endParaRPr lang="en-US" altLang="en-US" b="1" i="1" dirty="0">
              <a:latin typeface="Arial" panose="020B0604020202020204" pitchFamily="34" charset="0"/>
            </a:endParaRPr>
          </a:p>
        </p:txBody>
      </p:sp>
      <p:pic>
        <p:nvPicPr>
          <p:cNvPr id="5124" name="Picture 13" descr="ovenware">
            <a:extLst>
              <a:ext uri="{FF2B5EF4-FFF2-40B4-BE49-F238E27FC236}">
                <a16:creationId xmlns:a16="http://schemas.microsoft.com/office/drawing/2014/main" id="{C92EB8C3-AA0B-4892-94DE-593CDF6C41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962400"/>
            <a:ext cx="28194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718468A8-5598-45BB-B899-347105034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AFBD4EF-BEC4-4C7B-9DD3-59D271E41BE7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2C45335-731A-431A-9CA6-E6B9069139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7800" y="609600"/>
            <a:ext cx="6761163" cy="762000"/>
          </a:xfrm>
          <a:noFill/>
        </p:spPr>
        <p:txBody>
          <a:bodyPr lIns="90488" tIns="44450" rIns="90488" bIns="44450" anchor="ctr"/>
          <a:lstStyle/>
          <a:p>
            <a:pPr algn="ctr" eaLnBrk="1" hangingPunct="1"/>
            <a:r>
              <a:rPr lang="en-US" altLang="en-US" i="1">
                <a:latin typeface="Arial" panose="020B0604020202020204" pitchFamily="34" charset="0"/>
              </a:rPr>
              <a:t>Questions 1, 2, &amp; 3:</a:t>
            </a:r>
            <a:br>
              <a:rPr lang="en-US" altLang="en-US" i="1">
                <a:latin typeface="Arial" panose="020B0604020202020204" pitchFamily="34" charset="0"/>
              </a:rPr>
            </a:br>
            <a:r>
              <a:rPr lang="en-US" altLang="en-US" i="1">
                <a:latin typeface="Arial" panose="020B0604020202020204" pitchFamily="34" charset="0"/>
              </a:rPr>
              <a:t>Cost Behavior</a:t>
            </a:r>
          </a:p>
        </p:txBody>
      </p:sp>
      <p:sp>
        <p:nvSpPr>
          <p:cNvPr id="227331" name="Rectangle 3">
            <a:extLst>
              <a:ext uri="{FF2B5EF4-FFF2-40B4-BE49-F238E27FC236}">
                <a16:creationId xmlns:a16="http://schemas.microsoft.com/office/drawing/2014/main" id="{FC57A2B9-7263-4DBE-85CD-BB0012B6116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209800"/>
            <a:ext cx="7734300" cy="4648200"/>
          </a:xfrm>
          <a:noFill/>
        </p:spPr>
        <p:txBody>
          <a:bodyPr lIns="90488" tIns="44450" rIns="90488" bIns="44450"/>
          <a:lstStyle/>
          <a:p>
            <a:pPr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800">
                <a:latin typeface="Arial" panose="020B0604020202020204" pitchFamily="34" charset="0"/>
              </a:rPr>
              <a:t>Variable Costs:  a cost whose total changes directly and proportionally with volume.  </a:t>
            </a:r>
          </a:p>
          <a:p>
            <a:pPr lvl="1"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endParaRPr lang="en-US" altLang="en-US" b="1">
              <a:latin typeface="Arial" panose="020B0604020202020204" pitchFamily="34" charset="0"/>
            </a:endParaRPr>
          </a:p>
          <a:p>
            <a:pPr lvl="1"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000" b="1">
                <a:latin typeface="Arial" panose="020B0604020202020204" pitchFamily="34" charset="0"/>
              </a:rPr>
              <a:t>Variable costs are constant on a per unit basis.</a:t>
            </a:r>
          </a:p>
          <a:p>
            <a:pPr lvl="1"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endParaRPr lang="en-US" altLang="en-US" sz="2000" b="1">
              <a:latin typeface="Arial" panose="020B0604020202020204" pitchFamily="34" charset="0"/>
            </a:endParaRPr>
          </a:p>
          <a:p>
            <a:pPr lvl="1"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000" b="1">
                <a:latin typeface="Arial" panose="020B0604020202020204" pitchFamily="34" charset="0"/>
              </a:rPr>
              <a:t>For example:  a necklace requires $235 each for gold, clasp, and stone.  The materials cost is $235 for one necklace and $23,500 if we produce 100 units.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>
            <a:extLst>
              <a:ext uri="{FF2B5EF4-FFF2-40B4-BE49-F238E27FC236}">
                <a16:creationId xmlns:a16="http://schemas.microsoft.com/office/drawing/2014/main" id="{A2BA41EE-D095-475C-B144-F3B4D8E6E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BBF9013-DA2C-490C-8D50-56F97EBCA2FF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80F8E773-61B7-4248-B577-307C981E0E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685800"/>
            <a:ext cx="6565900" cy="533400"/>
          </a:xfrm>
          <a:noFill/>
        </p:spPr>
        <p:txBody>
          <a:bodyPr lIns="90488" tIns="44450" rIns="90488" bIns="44450" anchor="ctr"/>
          <a:lstStyle/>
          <a:p>
            <a:pPr algn="ctr" eaLnBrk="1" hangingPunct="1"/>
            <a:r>
              <a:rPr lang="en-US" altLang="en-US" i="1">
                <a:latin typeface="Arial" panose="020B0604020202020204" pitchFamily="34" charset="0"/>
              </a:rPr>
              <a:t>Questions 1,2, &amp; 3:</a:t>
            </a:r>
            <a:br>
              <a:rPr lang="en-US" altLang="en-US" i="1">
                <a:latin typeface="Arial" panose="020B0604020202020204" pitchFamily="34" charset="0"/>
              </a:rPr>
            </a:br>
            <a:r>
              <a:rPr lang="en-US" altLang="en-US" i="1">
                <a:latin typeface="Arial" panose="020B0604020202020204" pitchFamily="34" charset="0"/>
              </a:rPr>
              <a:t>Cost Behavior</a:t>
            </a:r>
          </a:p>
        </p:txBody>
      </p:sp>
      <p:sp>
        <p:nvSpPr>
          <p:cNvPr id="229379" name="Rectangle 3">
            <a:extLst>
              <a:ext uri="{FF2B5EF4-FFF2-40B4-BE49-F238E27FC236}">
                <a16:creationId xmlns:a16="http://schemas.microsoft.com/office/drawing/2014/main" id="{8BA05E58-9725-4BA6-BC70-B88C3819158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2209800"/>
            <a:ext cx="7770813" cy="3886200"/>
          </a:xfrm>
          <a:noFill/>
        </p:spPr>
        <p:txBody>
          <a:bodyPr lIns="90488" tIns="44450" rIns="90488" bIns="44450"/>
          <a:lstStyle/>
          <a:p>
            <a:pPr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800">
                <a:latin typeface="Arial" panose="020B0604020202020204" pitchFamily="34" charset="0"/>
              </a:rPr>
              <a:t>Fixed Cost: is constant in total regardless of the number of units produced within the relevant range of operations or within a time period. </a:t>
            </a:r>
          </a:p>
          <a:p>
            <a:pPr lvl="1"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000" b="1">
                <a:latin typeface="Arial" panose="020B0604020202020204" pitchFamily="34" charset="0"/>
              </a:rPr>
              <a:t>Committed fixed costs are costs like depreciation where we have purchased a plant asset and will spread its cost over time.</a:t>
            </a:r>
          </a:p>
          <a:p>
            <a:pPr lvl="1"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000" b="1">
                <a:latin typeface="Arial" panose="020B0604020202020204" pitchFamily="34" charset="0"/>
              </a:rPr>
              <a:t>Managed fixed costs are costs like marketing or research and development that we have decided to incur based on a strategic budgeting or decision making process.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9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3FBC1E3D-86B7-458A-A68E-F24AB5973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311328D-1F92-45E1-8DE3-F1A5E0CBA656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10243" name="Rectangle 2050">
            <a:extLst>
              <a:ext uri="{FF2B5EF4-FFF2-40B4-BE49-F238E27FC236}">
                <a16:creationId xmlns:a16="http://schemas.microsoft.com/office/drawing/2014/main" id="{3B18D8B5-4316-4EE5-A919-AC0060F213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381000"/>
            <a:ext cx="6994525" cy="1066800"/>
          </a:xfrm>
          <a:noFill/>
        </p:spPr>
        <p:txBody>
          <a:bodyPr lIns="90488" tIns="44450" rIns="90488" bIns="44450" anchor="ctr"/>
          <a:lstStyle/>
          <a:p>
            <a:pPr algn="ctr" eaLnBrk="1" hangingPunct="1"/>
            <a:r>
              <a:rPr lang="en-US" altLang="en-US" i="1">
                <a:latin typeface="Arial" panose="020B0604020202020204" pitchFamily="34" charset="0"/>
              </a:rPr>
              <a:t>Questions 1,2, &amp; 3: Attributable Cost</a:t>
            </a:r>
          </a:p>
        </p:txBody>
      </p:sp>
      <p:sp>
        <p:nvSpPr>
          <p:cNvPr id="231427" name="Rectangle 2051">
            <a:extLst>
              <a:ext uri="{FF2B5EF4-FFF2-40B4-BE49-F238E27FC236}">
                <a16:creationId xmlns:a16="http://schemas.microsoft.com/office/drawing/2014/main" id="{4C431ED4-6E11-4FE3-97DA-9DF8A4D6366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057400"/>
            <a:ext cx="7848600" cy="4267200"/>
          </a:xfrm>
          <a:noFill/>
        </p:spPr>
        <p:txBody>
          <a:bodyPr lIns="90488" tIns="44450" rIns="90488" bIns="44450"/>
          <a:lstStyle/>
          <a:p>
            <a:pPr marL="381000" indent="-381000"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800">
                <a:latin typeface="Arial" panose="020B0604020202020204" pitchFamily="34" charset="0"/>
              </a:rPr>
              <a:t>Attributable Cost is a cost that is incurred to benefit a product, a department, or other organizational unit, that could be avoided if the unit or product did not exist.</a:t>
            </a:r>
          </a:p>
          <a:p>
            <a:pPr marL="762000" lvl="1" indent="-304800" eaLnBrk="1" hangingPunct="1">
              <a:buSzPct val="85000"/>
            </a:pPr>
            <a:r>
              <a:rPr lang="en-US" altLang="en-US" sz="2000" b="1" i="1">
                <a:latin typeface="Arial" panose="020B0604020202020204" pitchFamily="34" charset="0"/>
              </a:rPr>
              <a:t>This is not a short run concept.  Costs that are attributable to a product or organizational unit may have to be managed and eliminated.  </a:t>
            </a:r>
          </a:p>
          <a:p>
            <a:pPr marL="762000" lvl="1" indent="-304800" eaLnBrk="1" hangingPunct="1">
              <a:buSzPct val="85000"/>
            </a:pPr>
            <a:r>
              <a:rPr lang="en-US" altLang="en-US" sz="2000" b="1" i="1">
                <a:latin typeface="Arial" panose="020B0604020202020204" pitchFamily="34" charset="0"/>
              </a:rPr>
              <a:t>Consider the physical plant and machinery devoted to manufacturing a product.  If the product is eliminated from the line, ultimately the equipment and plant will have to be sold or adapted to do something else productive.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9BCDD3C4-2676-4A24-ADC3-3DED821D0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56F618A-6619-40AB-AB23-D0DE7363A4B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8E56CFF1-5B13-4C88-90EE-2213658613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7950" y="609600"/>
            <a:ext cx="7948613" cy="1143000"/>
          </a:xfrm>
        </p:spPr>
        <p:txBody>
          <a:bodyPr/>
          <a:lstStyle/>
          <a:p>
            <a:pPr algn="ctr" eaLnBrk="1" hangingPunct="1"/>
            <a:r>
              <a:rPr lang="en-US" altLang="en-US" i="1">
                <a:latin typeface="Arial" panose="020B0604020202020204" pitchFamily="34" charset="0"/>
              </a:rPr>
              <a:t>Question 4:</a:t>
            </a:r>
            <a:br>
              <a:rPr lang="en-US" altLang="en-US" i="1">
                <a:latin typeface="Arial" panose="020B0604020202020204" pitchFamily="34" charset="0"/>
              </a:rPr>
            </a:br>
            <a:r>
              <a:rPr lang="en-US" altLang="en-US" i="1">
                <a:latin typeface="Arial" panose="020B0604020202020204" pitchFamily="34" charset="0"/>
              </a:rPr>
              <a:t>Strict Product Liability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200C6980-AD45-4919-843B-E3D1714616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5663" y="2362200"/>
            <a:ext cx="8470900" cy="4495800"/>
          </a:xfrm>
        </p:spPr>
        <p:txBody>
          <a:bodyPr/>
          <a:lstStyle/>
          <a:p>
            <a:pPr eaLnBrk="1" hangingPunct="1"/>
            <a:r>
              <a:rPr lang="en-US" altLang="en-US" sz="2800">
                <a:latin typeface="Arial" panose="020B0604020202020204" pitchFamily="34" charset="0"/>
              </a:rPr>
              <a:t>Defendant is a Merchant</a:t>
            </a:r>
            <a:r>
              <a:rPr lang="en-US" altLang="en-US" sz="2800">
                <a:latin typeface="Arial" panose="020B0604020202020204" pitchFamily="34" charset="0"/>
                <a:cs typeface="Times New Roman" panose="02020603050405020304" pitchFamily="18" charset="0"/>
              </a:rPr>
              <a:t>  </a:t>
            </a:r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Selling the Underlying Product for Use or Consumption</a:t>
            </a:r>
            <a:endParaRPr lang="en-US" altLang="en-US" sz="28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The Product was Defective:</a:t>
            </a:r>
            <a:r>
              <a:rPr lang="en-US" altLang="en-US" sz="2800">
                <a:latin typeface="Arial" panose="020B0604020202020204" pitchFamily="34" charset="0"/>
              </a:rPr>
              <a:t> Marketing Defect, Design Defect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2800">
                <a:latin typeface="Arial" panose="020B0604020202020204" pitchFamily="34" charset="0"/>
              </a:rPr>
              <a:t>Causation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9711F76C-CB80-4A94-87C4-E94F31A2A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FADB01F-35B0-46BE-B17A-099B46F77434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A8CB2998-2C52-4F65-A48B-9D300BDA33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7950" y="609600"/>
            <a:ext cx="7948613" cy="1143000"/>
          </a:xfrm>
        </p:spPr>
        <p:txBody>
          <a:bodyPr/>
          <a:lstStyle/>
          <a:p>
            <a:pPr algn="ctr" eaLnBrk="1" hangingPunct="1"/>
            <a:r>
              <a:rPr lang="en-US" altLang="en-US" i="1">
                <a:latin typeface="Arial" panose="020B0604020202020204" pitchFamily="34" charset="0"/>
              </a:rPr>
              <a:t>Question 4:</a:t>
            </a:r>
            <a:br>
              <a:rPr lang="en-US" altLang="en-US" i="1">
                <a:latin typeface="Arial" panose="020B0604020202020204" pitchFamily="34" charset="0"/>
              </a:rPr>
            </a:br>
            <a:r>
              <a:rPr lang="en-US" altLang="en-US" i="1">
                <a:latin typeface="Arial" panose="020B0604020202020204" pitchFamily="34" charset="0"/>
              </a:rPr>
              <a:t>Punitive Damages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A29EE716-0263-48AC-BDD2-782B3A7933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133600"/>
            <a:ext cx="7927975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</a:rPr>
              <a:t>Compensatory vs. Punitive Damages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</a:rPr>
              <a:t>Standard for Granting Punitive Damages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Granted only in exceptional and egregious instances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</a:rPr>
              <a:t>Defining Egregious </a:t>
            </a: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A deliberate act or omission with knowledge of a high degree of probability of harm and reckless indifference to consequences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</a:rPr>
              <a:t>Egregious Conduct in Product Liability Cases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When a manufacturer has knowledge that his product poses a grave risk to the health or safety of its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users and fails to take any protective or remedial action</a:t>
            </a: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en-US" sz="24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>
            <a:extLst>
              <a:ext uri="{FF2B5EF4-FFF2-40B4-BE49-F238E27FC236}">
                <a16:creationId xmlns:a16="http://schemas.microsoft.com/office/drawing/2014/main" id="{16DA15B4-DFA4-48DB-9B93-B20616082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23D4582-A9D8-4E94-B80F-8F4F71FE2F15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F062D4F8-FF2C-4EAD-82C0-1F329ABF82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i="1">
                <a:latin typeface="Arial" panose="020B0604020202020204" pitchFamily="34" charset="0"/>
              </a:rPr>
              <a:t>Question 5: How to Analyze Ethical Problems in Business</a:t>
            </a:r>
          </a:p>
        </p:txBody>
      </p:sp>
      <p:sp>
        <p:nvSpPr>
          <p:cNvPr id="246787" name="Rectangle 3">
            <a:extLst>
              <a:ext uri="{FF2B5EF4-FFF2-40B4-BE49-F238E27FC236}">
                <a16:creationId xmlns:a16="http://schemas.microsoft.com/office/drawing/2014/main" id="{25D86DBC-0AE0-49A6-B2CB-E3EFCFABB6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5663" y="2057400"/>
            <a:ext cx="8470900" cy="4495800"/>
          </a:xfrm>
        </p:spPr>
        <p:txBody>
          <a:bodyPr/>
          <a:lstStyle/>
          <a:p>
            <a:pPr eaLnBrk="1" hangingPunct="1"/>
            <a:r>
              <a:rPr lang="en-US" altLang="en-US" sz="2800">
                <a:latin typeface="Arial" panose="020B0604020202020204" pitchFamily="34" charset="0"/>
              </a:rPr>
              <a:t>Guidelines to use to help us make ethical decisions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>
              <a:latin typeface="Arial" panose="020B0604020202020204" pitchFamily="34" charset="0"/>
            </a:endParaRP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</a:rPr>
              <a:t>Utility: Cost-Benefit Analysis</a:t>
            </a: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</a:rPr>
              <a:t>Rights: Determining and Protecting Entitlements</a:t>
            </a: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</a:rPr>
              <a:t>Justice: Is it fair?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0BE91E8C-8D92-4D5D-8D7C-C985C83E8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6D29DA0-59EF-46B6-9575-EE1AB5A15982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992C28C8-28B1-4055-8B2B-B57A372A4F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i="1">
                <a:latin typeface="Arial" panose="020B0604020202020204" pitchFamily="34" charset="0"/>
              </a:rPr>
              <a:t>Question 6: Five Tests of Strategic Thinking</a:t>
            </a:r>
          </a:p>
        </p:txBody>
      </p:sp>
      <p:sp>
        <p:nvSpPr>
          <p:cNvPr id="248835" name="Rectangle 3">
            <a:extLst>
              <a:ext uri="{FF2B5EF4-FFF2-40B4-BE49-F238E27FC236}">
                <a16:creationId xmlns:a16="http://schemas.microsoft.com/office/drawing/2014/main" id="{755AB8A9-261E-4CDD-9237-55F37E891D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5663" y="2133600"/>
            <a:ext cx="8470900" cy="4495800"/>
          </a:xfrm>
        </p:spPr>
        <p:txBody>
          <a:bodyPr/>
          <a:lstStyle/>
          <a:p>
            <a:pPr>
              <a:lnSpc>
                <a:spcPct val="75000"/>
              </a:lnSpc>
              <a:spcBef>
                <a:spcPct val="30000"/>
              </a:spcBef>
              <a:buClr>
                <a:srgbClr val="00279F"/>
              </a:buClr>
              <a:buSzPct val="75000"/>
              <a:buFont typeface="Monotype Sorts" pitchFamily="2" charset="2"/>
              <a:buChar char="v"/>
            </a:pPr>
            <a:r>
              <a:rPr lang="en-US" altLang="en-US" sz="2800">
                <a:latin typeface="Arial" panose="020B0604020202020204" pitchFamily="34" charset="0"/>
                <a:cs typeface="Times New Roman" panose="02020603050405020304" pitchFamily="18" charset="0"/>
              </a:rPr>
              <a:t>Test 1: Ability To See the Whole Picture</a:t>
            </a:r>
          </a:p>
          <a:p>
            <a:pPr>
              <a:lnSpc>
                <a:spcPct val="50000"/>
              </a:lnSpc>
              <a:spcBef>
                <a:spcPct val="30000"/>
              </a:spcBef>
              <a:buClr>
                <a:srgbClr val="00279F"/>
              </a:buClr>
              <a:buSzPct val="75000"/>
              <a:buFont typeface="Monotype Sorts" pitchFamily="2" charset="2"/>
              <a:buNone/>
            </a:pPr>
            <a:endParaRPr lang="en-US" altLang="en-US" sz="28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buClr>
                <a:srgbClr val="00279F"/>
              </a:buClr>
              <a:buSzPct val="75000"/>
              <a:buFont typeface="Monotype Sorts" pitchFamily="2" charset="2"/>
              <a:buChar char="v"/>
            </a:pPr>
            <a:r>
              <a:rPr lang="en-US" altLang="en-US" sz="2800">
                <a:latin typeface="Arial" panose="020B0604020202020204" pitchFamily="34" charset="0"/>
                <a:cs typeface="Times New Roman" panose="02020603050405020304" pitchFamily="18" charset="0"/>
              </a:rPr>
              <a:t>Test 2: A Sense of Direction or Destiny</a:t>
            </a:r>
          </a:p>
          <a:p>
            <a:pPr lvl="1">
              <a:lnSpc>
                <a:spcPct val="50000"/>
              </a:lnSpc>
              <a:spcBef>
                <a:spcPct val="25000"/>
              </a:spcBef>
              <a:buClr>
                <a:srgbClr val="00279F"/>
              </a:buClr>
              <a:buSzTx/>
              <a:buFontTx/>
              <a:buNone/>
            </a:pPr>
            <a:endParaRPr lang="en-US" altLang="en-US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buClr>
                <a:srgbClr val="00279F"/>
              </a:buClr>
              <a:buSzPct val="75000"/>
              <a:buFont typeface="Monotype Sorts" pitchFamily="2" charset="2"/>
              <a:buChar char="v"/>
            </a:pPr>
            <a:r>
              <a:rPr lang="en-US" altLang="en-US" sz="2800">
                <a:latin typeface="Arial" panose="020B0604020202020204" pitchFamily="34" charset="0"/>
                <a:cs typeface="Times New Roman" panose="02020603050405020304" pitchFamily="18" charset="0"/>
              </a:rPr>
              <a:t>Test 3: Openness to New Experience</a:t>
            </a:r>
          </a:p>
          <a:p>
            <a:pPr>
              <a:lnSpc>
                <a:spcPct val="50000"/>
              </a:lnSpc>
              <a:spcBef>
                <a:spcPct val="30000"/>
              </a:spcBef>
              <a:buClr>
                <a:srgbClr val="00279F"/>
              </a:buClr>
              <a:buSzPct val="75000"/>
              <a:buFont typeface="Monotype Sorts" pitchFamily="2" charset="2"/>
              <a:buNone/>
            </a:pPr>
            <a:endParaRPr lang="en-US" altLang="en-US" sz="28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buClr>
                <a:srgbClr val="00279F"/>
              </a:buClr>
              <a:buSzPct val="75000"/>
              <a:buFont typeface="Monotype Sorts" pitchFamily="2" charset="2"/>
              <a:buChar char="v"/>
            </a:pPr>
            <a:r>
              <a:rPr lang="en-US" altLang="en-US" sz="2800">
                <a:latin typeface="Arial" panose="020B0604020202020204" pitchFamily="34" charset="0"/>
                <a:cs typeface="Times New Roman" panose="02020603050405020304" pitchFamily="18" charset="0"/>
              </a:rPr>
              <a:t>Test 4: Gap Between Current Reality and Future</a:t>
            </a:r>
          </a:p>
          <a:p>
            <a:pPr>
              <a:lnSpc>
                <a:spcPct val="75000"/>
              </a:lnSpc>
              <a:spcBef>
                <a:spcPct val="30000"/>
              </a:spcBef>
              <a:buClr>
                <a:srgbClr val="00279F"/>
              </a:buClr>
              <a:buSzPct val="75000"/>
              <a:buFont typeface="Monotype Sorts" pitchFamily="2" charset="2"/>
              <a:buChar char="v"/>
            </a:pPr>
            <a:endParaRPr lang="en-US" altLang="en-US" sz="28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buClr>
                <a:srgbClr val="00279F"/>
              </a:buClr>
              <a:buSzPct val="75000"/>
              <a:buFont typeface="Monotype Sorts" pitchFamily="2" charset="2"/>
              <a:buChar char="v"/>
            </a:pPr>
            <a:r>
              <a:rPr lang="en-US" altLang="en-US" sz="2800">
                <a:latin typeface="Arial" panose="020B0604020202020204" pitchFamily="34" charset="0"/>
                <a:cs typeface="Times New Roman" panose="02020603050405020304" pitchFamily="18" charset="0"/>
              </a:rPr>
              <a:t>Test 5: Use of Creative and Critical Thinking</a:t>
            </a:r>
          </a:p>
          <a:p>
            <a:pPr>
              <a:lnSpc>
                <a:spcPct val="75000"/>
              </a:lnSpc>
              <a:spcBef>
                <a:spcPct val="30000"/>
              </a:spcBef>
              <a:buClr>
                <a:srgbClr val="00279F"/>
              </a:buClr>
              <a:buSzPct val="75000"/>
              <a:buFont typeface="Monotype Sorts" pitchFamily="2" charset="2"/>
              <a:buNone/>
            </a:pPr>
            <a:endParaRPr lang="en-US" altLang="en-US" sz="28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buClr>
                <a:srgbClr val="00279F"/>
              </a:buClr>
              <a:buSzPct val="75000"/>
              <a:buFont typeface="Monotype Sorts" pitchFamily="2" charset="2"/>
              <a:buNone/>
            </a:pPr>
            <a:endParaRPr lang="en-US" altLang="en-US" sz="280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8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8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88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88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5" grpId="0" build="p" autoUpdateAnimBg="0"/>
    </p:bld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1969</TotalTime>
  <Words>482</Words>
  <Application>Microsoft Office PowerPoint</Application>
  <PresentationFormat>Custom</PresentationFormat>
  <Paragraphs>59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Tahoma</vt:lpstr>
      <vt:lpstr>Wingdings</vt:lpstr>
      <vt:lpstr>Times New Roman</vt:lpstr>
      <vt:lpstr>Monotype Sorts</vt:lpstr>
      <vt:lpstr>Blends</vt:lpstr>
      <vt:lpstr>Kitchen Essential Products, inc:  Student Coaching Notes</vt:lpstr>
      <vt:lpstr>Questions 1, 2, &amp; 3: Cost Behavior</vt:lpstr>
      <vt:lpstr>Questions 1,2, &amp; 3: Cost Behavior</vt:lpstr>
      <vt:lpstr>Questions 1,2, &amp; 3: Attributable Cost</vt:lpstr>
      <vt:lpstr>Question 4: Strict Product Liability</vt:lpstr>
      <vt:lpstr>Question 4: Punitive Damages</vt:lpstr>
      <vt:lpstr>Question 5: How to Analyze Ethical Problems in Business</vt:lpstr>
      <vt:lpstr>Question 6: Five Tests of Strategic Thinking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Ovenware Answers</dc:title>
  <dc:creator>Rick Gunther</dc:creator>
  <cp:lastModifiedBy>Behnam Abrams</cp:lastModifiedBy>
  <cp:revision>62</cp:revision>
  <cp:lastPrinted>2001-11-26T06:36:44Z</cp:lastPrinted>
  <dcterms:created xsi:type="dcterms:W3CDTF">2000-03-26T23:14:51Z</dcterms:created>
  <dcterms:modified xsi:type="dcterms:W3CDTF">2020-01-10T10:30:52Z</dcterms:modified>
</cp:coreProperties>
</file>